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9" r:id="rId1"/>
  </p:sldMasterIdLst>
  <p:notesMasterIdLst>
    <p:notesMasterId r:id="rId9"/>
  </p:notesMasterIdLst>
  <p:sldIdLst>
    <p:sldId id="256" r:id="rId2"/>
    <p:sldId id="259" r:id="rId3"/>
    <p:sldId id="260" r:id="rId4"/>
    <p:sldId id="261" r:id="rId5"/>
    <p:sldId id="262" r:id="rId6"/>
    <p:sldId id="263" r:id="rId7"/>
    <p:sldId id="265" r:id="rId8"/>
  </p:sldIdLst>
  <p:sldSz cx="9144000" cy="5143500" type="screen16x9"/>
  <p:notesSz cx="6858000" cy="9144000"/>
  <p:embeddedFontLst>
    <p:embeddedFont>
      <p:font typeface="Microsoft Yahei" panose="020B0503020204020204" pitchFamily="34" charset="-122"/>
      <p:regular r:id="rId10"/>
      <p:bold r:id="rId11"/>
    </p:embeddedFont>
    <p:embeddedFont>
      <p:font typeface="Helvetica Neue" panose="02000503000000020004" pitchFamily="2" charset="0"/>
      <p:regular r:id="rId12"/>
      <p:bold r:id="rId13"/>
      <p:italic r:id="rId14"/>
      <p:boldItalic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Open Sans Light" panose="020B0306030504020204" pitchFamily="34" charset="0"/>
      <p:regular r:id="rId20"/>
      <p:bold r:id="rId21"/>
      <p:italic r:id="rId22"/>
      <p:boldItalic r:id="rId23"/>
    </p:embeddedFont>
    <p:embeddedFont>
      <p:font typeface="Open Sans SemiBold" panose="020B0706030804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38B77A-3C3C-4831-8C34-3C18CA16E5C4}">
  <a:tblStyle styleId="{DE38B77A-3C3C-4831-8C34-3C18CA16E5C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63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f2f1a6a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f2f1a6a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0c87bed06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0c87bed06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0e06156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0e06156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0e0615646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c0e0615646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0e0615646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0e0615646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ff075a46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ff075a46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">
  <p:cSld name="CUSTOM_10_1_1">
    <p:bg>
      <p:bgPr>
        <a:gradFill>
          <a:gsLst>
            <a:gs pos="0">
              <a:schemeClr val="accent4"/>
            </a:gs>
            <a:gs pos="46000">
              <a:schemeClr val="accent3"/>
            </a:gs>
            <a:gs pos="100000">
              <a:schemeClr val="accent1"/>
            </a:gs>
          </a:gsLst>
          <a:lin ang="13500032" scaled="0"/>
        </a:gra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standard">
  <p:cSld name="CUSTOM_1_3_1_1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411250" y="1295600"/>
            <a:ext cx="8321400" cy="3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●"/>
              <a:defRPr sz="1600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Char char="■"/>
              <a:defRPr sz="1200">
                <a:solidFill>
                  <a:srgbClr val="5E5E5E"/>
                </a:solidFill>
              </a:defRPr>
            </a:lvl3pPr>
            <a:lvl4pPr marL="1828800" lvl="3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Char char="●"/>
              <a:defRPr sz="900">
                <a:solidFill>
                  <a:srgbClr val="5E5E5E"/>
                </a:solidFill>
              </a:defRPr>
            </a:lvl4pPr>
            <a:lvl5pPr marL="2286000" lvl="4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ubTitle" idx="2"/>
          </p:nvPr>
        </p:nvSpPr>
        <p:spPr>
          <a:xfrm>
            <a:off x="411250" y="759000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 sz="14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11323" y="282575"/>
            <a:ext cx="83214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_1_2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411300" y="2711475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 i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411300" y="343177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与副标题" type="title">
  <p:cSld name="TITL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2" descr="image3.png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8210007" y="4940062"/>
            <a:ext cx="789409" cy="12017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"/>
          <p:cNvSpPr txBox="1"/>
          <p:nvPr/>
        </p:nvSpPr>
        <p:spPr>
          <a:xfrm>
            <a:off x="5573458" y="4952489"/>
            <a:ext cx="2489400" cy="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</a:pPr>
            <a:r>
              <a:rPr lang="en" sz="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©2021 ThoughtWorks Inc.  Confidential - please do not distribute.</a:t>
            </a:r>
            <a:endParaRPr sz="500"/>
          </a:p>
        </p:txBody>
      </p:sp>
      <p:grpSp>
        <p:nvGrpSpPr>
          <p:cNvPr id="92" name="Google Shape;92;p22"/>
          <p:cNvGrpSpPr/>
          <p:nvPr/>
        </p:nvGrpSpPr>
        <p:grpSpPr>
          <a:xfrm>
            <a:off x="7544838" y="216678"/>
            <a:ext cx="1376775" cy="226913"/>
            <a:chOff x="0" y="0"/>
            <a:chExt cx="3671400" cy="605100"/>
          </a:xfrm>
        </p:grpSpPr>
        <p:sp>
          <p:nvSpPr>
            <p:cNvPr id="93" name="Google Shape;93;p22"/>
            <p:cNvSpPr/>
            <p:nvPr/>
          </p:nvSpPr>
          <p:spPr>
            <a:xfrm>
              <a:off x="0" y="0"/>
              <a:ext cx="3671400" cy="60510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D5D5D5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Helvetica Neue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4" name="Google Shape;94;p22"/>
            <p:cNvSpPr/>
            <p:nvPr/>
          </p:nvSpPr>
          <p:spPr>
            <a:xfrm>
              <a:off x="1839061" y="58324"/>
              <a:ext cx="1777200" cy="488400"/>
            </a:xfrm>
            <a:prstGeom prst="rect">
              <a:avLst/>
            </a:prstGeom>
            <a:solidFill>
              <a:srgbClr val="5E5E5E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Helvetica Neue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95" name="Google Shape;95;p22" descr="Image"/>
            <p:cNvPicPr preferRelativeResize="0"/>
            <p:nvPr/>
          </p:nvPicPr>
          <p:blipFill rotWithShape="1">
            <a:blip r:embed="rId3">
              <a:alphaModFix/>
            </a:blip>
            <a:srcRect r="24693"/>
            <a:stretch/>
          </p:blipFill>
          <p:spPr>
            <a:xfrm>
              <a:off x="1970029" y="204171"/>
              <a:ext cx="1515157" cy="226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22" descr="PICC LOGO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1242" y="63742"/>
              <a:ext cx="1510117" cy="5077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22"/>
          <p:cNvSpPr txBox="1">
            <a:spLocks noGrp="1"/>
          </p:cNvSpPr>
          <p:nvPr>
            <p:ph type="sldNum" idx="12"/>
          </p:nvPr>
        </p:nvSpPr>
        <p:spPr>
          <a:xfrm>
            <a:off x="4484619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sp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 b="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1300" y="282325"/>
            <a:ext cx="8321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300" y="1143025"/>
            <a:ext cx="8321400" cy="3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Open Sans Light"/>
              <a:buChar char="●"/>
              <a:defRPr sz="1800" b="0" i="0" u="none" strike="noStrike" cap="non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600"/>
              <a:buFont typeface="Open Sans Light"/>
              <a:buChar char="○"/>
              <a:defRPr sz="1600" b="0" i="0" u="none" strike="noStrike" cap="none">
                <a:solidFill>
                  <a:srgbClr val="5E5E5E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■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●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SzPts val="900"/>
              <a:buFont typeface="Open Sans"/>
              <a:buChar char="○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5E5E5E"/>
              </a:buClr>
              <a:buSzPts val="900"/>
              <a:buFont typeface="Open Sans"/>
              <a:buChar char="■"/>
              <a:defRPr sz="900" b="0" i="0" u="none" strike="noStrike" cap="none">
                <a:solidFill>
                  <a:srgbClr val="5E5E5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411550" y="4714300"/>
            <a:ext cx="38343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 b="0" i="0" u="none" strike="noStrike" cap="none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68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9">
          <p15:clr>
            <a:srgbClr val="F06B4A"/>
          </p15:clr>
        </p15:guide>
        <p15:guide id="2" orient="horz" pos="178">
          <p15:clr>
            <a:srgbClr val="F06B4A"/>
          </p15:clr>
        </p15:guide>
        <p15:guide id="3" pos="5501">
          <p15:clr>
            <a:srgbClr val="F06B4A"/>
          </p15:clr>
        </p15:guide>
        <p15:guide id="4" orient="horz" pos="2964">
          <p15:clr>
            <a:srgbClr val="F06B4A"/>
          </p15:clr>
        </p15:guide>
        <p15:guide id="5" orient="horz" pos="720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/>
          <p:cNvPicPr preferRelativeResize="0"/>
          <p:nvPr/>
        </p:nvPicPr>
        <p:blipFill rotWithShape="1">
          <a:blip r:embed="rId3">
            <a:alphaModFix amt="77000"/>
          </a:blip>
          <a:srcRect/>
          <a:stretch/>
        </p:blipFill>
        <p:spPr>
          <a:xfrm>
            <a:off x="0" y="0"/>
            <a:ext cx="914403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3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</a:t>
            </a:fld>
            <a:endParaRPr sz="1400">
              <a:solidFill>
                <a:schemeClr val="lt1"/>
              </a:solidFill>
            </a:endParaRPr>
          </a:p>
        </p:txBody>
      </p:sp>
      <p:sp>
        <p:nvSpPr>
          <p:cNvPr id="104" name="Google Shape;104;p23"/>
          <p:cNvSpPr txBox="1"/>
          <p:nvPr/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fld>
            <a:endParaRPr sz="8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" name="Google Shape;105;p23"/>
          <p:cNvSpPr txBox="1"/>
          <p:nvPr/>
        </p:nvSpPr>
        <p:spPr>
          <a:xfrm>
            <a:off x="411425" y="1833225"/>
            <a:ext cx="83316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“内源” 运动</a:t>
            </a:r>
            <a:endParaRPr sz="36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6" name="Google Shape;106;p23"/>
          <p:cNvSpPr txBox="1"/>
          <p:nvPr/>
        </p:nvSpPr>
        <p:spPr>
          <a:xfrm>
            <a:off x="411425" y="3301525"/>
            <a:ext cx="83316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@Phodal (fdhuang@thoughtworks)</a:t>
            </a:r>
            <a:endParaRPr sz="1200" b="0" i="0" u="none" strike="noStrike" cap="non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" name="Google Shape;10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429" y="4107179"/>
            <a:ext cx="1904901" cy="29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3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>
            <a:spLocks noGrp="1"/>
          </p:cNvSpPr>
          <p:nvPr>
            <p:ph type="body" idx="1"/>
          </p:nvPr>
        </p:nvSpPr>
        <p:spPr>
          <a:xfrm>
            <a:off x="5748500" y="1313838"/>
            <a:ext cx="1953600" cy="1522500"/>
          </a:xfrm>
          <a:prstGeom prst="rect">
            <a:avLst/>
          </a:prstGeom>
          <a:solidFill>
            <a:srgbClr val="1AAB59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有效的</a:t>
            </a:r>
            <a:r>
              <a:rPr lang="en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知识管理</a:t>
            </a:r>
            <a:endParaRPr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传播最佳技术实践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促成更好地文档形式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80" name="Google Shape;180;p26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subTitle" idx="2"/>
          </p:nvPr>
        </p:nvSpPr>
        <p:spPr>
          <a:xfrm>
            <a:off x="411250" y="759000"/>
            <a:ext cx="83214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创新、协作、文化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411323" y="282575"/>
            <a:ext cx="8321400" cy="6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</a:t>
            </a:r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body" idx="1"/>
          </p:nvPr>
        </p:nvSpPr>
        <p:spPr>
          <a:xfrm>
            <a:off x="1402050" y="3007200"/>
            <a:ext cx="1923300" cy="1522500"/>
          </a:xfrm>
          <a:prstGeom prst="rect">
            <a:avLst/>
          </a:prstGeom>
          <a:solidFill>
            <a:srgbClr val="F28944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潜移默化提升</a:t>
            </a:r>
            <a:r>
              <a:rPr lang="en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质量</a:t>
            </a:r>
            <a:endParaRPr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测试提升项目可信度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有意识提升测试密度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3575275" y="3007150"/>
            <a:ext cx="1923300" cy="1522500"/>
          </a:xfrm>
          <a:prstGeom prst="rect">
            <a:avLst/>
          </a:prstGeom>
          <a:solidFill>
            <a:srgbClr val="E28198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加速</a:t>
            </a:r>
            <a:r>
              <a:rPr lang="en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开发速度</a:t>
            </a:r>
            <a:endParaRPr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减少</a:t>
            </a:r>
            <a:r>
              <a:rPr lang="en" sz="12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探索成本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降低开发成本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85" name="Google Shape;185;p26"/>
          <p:cNvSpPr txBox="1">
            <a:spLocks noGrp="1"/>
          </p:cNvSpPr>
          <p:nvPr>
            <p:ph type="body" idx="1"/>
          </p:nvPr>
        </p:nvSpPr>
        <p:spPr>
          <a:xfrm>
            <a:off x="5748500" y="3007200"/>
            <a:ext cx="1923300" cy="1522500"/>
          </a:xfrm>
          <a:prstGeom prst="rect">
            <a:avLst/>
          </a:prstGeom>
          <a:solidFill>
            <a:srgbClr val="C40054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无负担</a:t>
            </a:r>
            <a:r>
              <a:rPr lang="en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重用</a:t>
            </a: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提供方和使用方各自独立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降低提供方负担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86" name="Google Shape;186;p26"/>
          <p:cNvSpPr txBox="1">
            <a:spLocks noGrp="1"/>
          </p:cNvSpPr>
          <p:nvPr>
            <p:ph type="body" idx="1"/>
          </p:nvPr>
        </p:nvSpPr>
        <p:spPr>
          <a:xfrm>
            <a:off x="1402050" y="1313838"/>
            <a:ext cx="1953600" cy="1522500"/>
          </a:xfrm>
          <a:prstGeom prst="rect">
            <a:avLst/>
          </a:prstGeom>
          <a:solidFill>
            <a:srgbClr val="802017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为</a:t>
            </a:r>
            <a:r>
              <a:rPr lang="en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创新</a:t>
            </a:r>
            <a:r>
              <a:rPr lang="en">
                <a:solidFill>
                  <a:srgbClr val="FFFFFF"/>
                </a:solidFill>
              </a:rPr>
              <a:t>赋能</a:t>
            </a:r>
            <a:endParaRPr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为想法创建桥梁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更快的产品上市速度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87" name="Google Shape;187;p26"/>
          <p:cNvSpPr txBox="1">
            <a:spLocks noGrp="1"/>
          </p:cNvSpPr>
          <p:nvPr>
            <p:ph type="body" idx="1"/>
          </p:nvPr>
        </p:nvSpPr>
        <p:spPr>
          <a:xfrm>
            <a:off x="3575275" y="1313825"/>
            <a:ext cx="1953600" cy="1522500"/>
          </a:xfrm>
          <a:prstGeom prst="rect">
            <a:avLst/>
          </a:prstGeom>
          <a:solidFill>
            <a:srgbClr val="22BDD1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跨部门</a:t>
            </a:r>
            <a:r>
              <a:rPr lang="en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协作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跨团队进行合作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应用级信息互通</a:t>
            </a:r>
            <a:endParaRPr sz="1200">
              <a:solidFill>
                <a:srgbClr val="FFFFFF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生机型文化</a:t>
            </a:r>
            <a:endParaRPr sz="12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subTitle" idx="2"/>
          </p:nvPr>
        </p:nvSpPr>
        <p:spPr>
          <a:xfrm>
            <a:off x="411250" y="759000"/>
            <a:ext cx="83214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沉淀某一特定技术领域产生的技术能力，并包含组织内的主要相关的、开放式技术场景。</a:t>
            </a:r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411323" y="282575"/>
            <a:ext cx="8321400" cy="6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技术横向虚拟团队</a:t>
            </a:r>
            <a:endParaRPr/>
          </a:p>
        </p:txBody>
      </p:sp>
      <p:sp>
        <p:nvSpPr>
          <p:cNvPr id="195" name="Google Shape;195;p27"/>
          <p:cNvSpPr/>
          <p:nvPr/>
        </p:nvSpPr>
        <p:spPr>
          <a:xfrm>
            <a:off x="693500" y="1878550"/>
            <a:ext cx="6130200" cy="52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7"/>
          <p:cNvSpPr/>
          <p:nvPr/>
        </p:nvSpPr>
        <p:spPr>
          <a:xfrm>
            <a:off x="693500" y="2636325"/>
            <a:ext cx="6130200" cy="52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693500" y="3394100"/>
            <a:ext cx="6130200" cy="52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7"/>
          <p:cNvSpPr/>
          <p:nvPr/>
        </p:nvSpPr>
        <p:spPr>
          <a:xfrm>
            <a:off x="693500" y="4151875"/>
            <a:ext cx="6130200" cy="522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7"/>
          <p:cNvSpPr txBox="1"/>
          <p:nvPr/>
        </p:nvSpPr>
        <p:spPr>
          <a:xfrm>
            <a:off x="411175" y="1689550"/>
            <a:ext cx="1089000" cy="369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微服务框架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411175" y="2469375"/>
            <a:ext cx="1089000" cy="369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微前端框架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411175" y="3249200"/>
            <a:ext cx="1106400" cy="369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架构守护框架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411175" y="3985200"/>
            <a:ext cx="1106400" cy="369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 Light"/>
                <a:ea typeface="Open Sans Light"/>
                <a:cs typeface="Open Sans Light"/>
                <a:sym typeface="Open Sans Light"/>
              </a:rPr>
              <a:t>消息队列框架</a:t>
            </a:r>
            <a:endParaRPr sz="12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203" name="Google Shape;203;p27"/>
          <p:cNvGrpSpPr/>
          <p:nvPr/>
        </p:nvGrpSpPr>
        <p:grpSpPr>
          <a:xfrm>
            <a:off x="1820850" y="968877"/>
            <a:ext cx="1178671" cy="639668"/>
            <a:chOff x="2070375" y="1080202"/>
            <a:chExt cx="1178671" cy="639668"/>
          </a:xfrm>
        </p:grpSpPr>
        <p:sp>
          <p:nvSpPr>
            <p:cNvPr id="204" name="Google Shape;204;p27"/>
            <p:cNvSpPr/>
            <p:nvPr/>
          </p:nvSpPr>
          <p:spPr>
            <a:xfrm>
              <a:off x="2320758" y="1328714"/>
              <a:ext cx="485100" cy="292200"/>
            </a:xfrm>
            <a:prstGeom prst="roundRect">
              <a:avLst>
                <a:gd name="adj" fmla="val 21333"/>
              </a:avLst>
            </a:prstGeom>
            <a:solidFill>
              <a:srgbClr val="F79031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Gill San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" name="Google Shape;205;p27" descr="mingle-our-best-thinking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09375" y="1080202"/>
              <a:ext cx="639670" cy="639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7" descr="people-08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70375" y="1373129"/>
              <a:ext cx="244538" cy="2954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" name="Google Shape;207;p27"/>
          <p:cNvGrpSpPr/>
          <p:nvPr/>
        </p:nvGrpSpPr>
        <p:grpSpPr>
          <a:xfrm>
            <a:off x="3668022" y="1003702"/>
            <a:ext cx="928372" cy="639668"/>
            <a:chOff x="3651897" y="1115027"/>
            <a:chExt cx="928372" cy="639668"/>
          </a:xfrm>
        </p:grpSpPr>
        <p:sp>
          <p:nvSpPr>
            <p:cNvPr id="208" name="Google Shape;208;p27"/>
            <p:cNvSpPr/>
            <p:nvPr/>
          </p:nvSpPr>
          <p:spPr>
            <a:xfrm>
              <a:off x="3760060" y="1354861"/>
              <a:ext cx="403218" cy="3565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073BA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Gill San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" name="Google Shape;209;p27" descr="people-08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51897" y="1313390"/>
              <a:ext cx="244538" cy="2954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7" descr="mingle-our-best-thinking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40599" y="1115027"/>
              <a:ext cx="639670" cy="6396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" name="Google Shape;211;p27"/>
          <p:cNvGrpSpPr/>
          <p:nvPr/>
        </p:nvGrpSpPr>
        <p:grpSpPr>
          <a:xfrm>
            <a:off x="5264905" y="968071"/>
            <a:ext cx="1037820" cy="641272"/>
            <a:chOff x="5272905" y="1079396"/>
            <a:chExt cx="1037820" cy="641272"/>
          </a:xfrm>
        </p:grpSpPr>
        <p:sp>
          <p:nvSpPr>
            <p:cNvPr id="212" name="Google Shape;212;p27"/>
            <p:cNvSpPr/>
            <p:nvPr/>
          </p:nvSpPr>
          <p:spPr>
            <a:xfrm>
              <a:off x="5556208" y="1426866"/>
              <a:ext cx="257100" cy="292200"/>
            </a:xfrm>
            <a:prstGeom prst="rect">
              <a:avLst/>
            </a:prstGeom>
            <a:solidFill>
              <a:srgbClr val="EF59A1"/>
            </a:solidFill>
            <a:ln>
              <a:noFill/>
            </a:ln>
          </p:spPr>
          <p:txBody>
            <a:bodyPr spcFirstLastPara="1" wrap="square" lIns="71425" tIns="71425" rIns="71425" bIns="7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Gill San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3" name="Google Shape;213;p27" descr="people-08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72905" y="1425262"/>
              <a:ext cx="244538" cy="2954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7" descr="mingle-our-best-thinking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71055" y="1079396"/>
              <a:ext cx="639670" cy="6396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5" name="Google Shape;215;p27" descr="people-08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4375" y="1992767"/>
            <a:ext cx="244538" cy="295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7888" y="2688658"/>
            <a:ext cx="369291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9913" y="3518183"/>
            <a:ext cx="369291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7150" y="1955831"/>
            <a:ext cx="369276" cy="36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4250" y="1955218"/>
            <a:ext cx="369276" cy="36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4250" y="4228537"/>
            <a:ext cx="369276" cy="36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1934838" y="1539850"/>
            <a:ext cx="950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产品团队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3599863" y="1539850"/>
            <a:ext cx="950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框架团队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5308450" y="1539838"/>
            <a:ext cx="950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平台团队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2"/>
          </p:nvPr>
        </p:nvSpPr>
        <p:spPr>
          <a:xfrm>
            <a:off x="411250" y="759000"/>
            <a:ext cx="83214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开展社区活动，鼓励大众参与</a:t>
            </a:r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title"/>
          </p:nvPr>
        </p:nvSpPr>
        <p:spPr>
          <a:xfrm>
            <a:off x="411323" y="282575"/>
            <a:ext cx="8321400" cy="6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人员成长路线</a:t>
            </a:r>
            <a:endParaRPr/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50" y="4076500"/>
            <a:ext cx="539550" cy="53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/>
          <p:nvPr/>
        </p:nvSpPr>
        <p:spPr>
          <a:xfrm>
            <a:off x="1419800" y="4146175"/>
            <a:ext cx="113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不了解项目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050" y="2473750"/>
            <a:ext cx="539550" cy="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850" y="3275125"/>
            <a:ext cx="539550" cy="539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8"/>
          <p:cNvGrpSpPr/>
          <p:nvPr/>
        </p:nvGrpSpPr>
        <p:grpSpPr>
          <a:xfrm>
            <a:off x="870103" y="1164314"/>
            <a:ext cx="419445" cy="246232"/>
            <a:chOff x="909200" y="1320875"/>
            <a:chExt cx="493174" cy="252029"/>
          </a:xfrm>
        </p:grpSpPr>
        <p:pic>
          <p:nvPicPr>
            <p:cNvPr id="236" name="Google Shape;236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50350" y="1320875"/>
              <a:ext cx="252024" cy="252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9200" y="1320879"/>
              <a:ext cx="252024" cy="2520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8" name="Google Shape;2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0050" y="1753550"/>
            <a:ext cx="539550" cy="539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28"/>
          <p:cNvGrpSpPr/>
          <p:nvPr/>
        </p:nvGrpSpPr>
        <p:grpSpPr>
          <a:xfrm>
            <a:off x="1633588" y="1487562"/>
            <a:ext cx="315338" cy="2686938"/>
            <a:chOff x="438738" y="1429837"/>
            <a:chExt cx="315338" cy="2686938"/>
          </a:xfrm>
        </p:grpSpPr>
        <p:pic>
          <p:nvPicPr>
            <p:cNvPr id="240" name="Google Shape;240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400000">
              <a:off x="438738" y="3801449"/>
              <a:ext cx="315326" cy="315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400000">
              <a:off x="438750" y="3010924"/>
              <a:ext cx="315326" cy="315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400000">
              <a:off x="438738" y="2220387"/>
              <a:ext cx="315326" cy="315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5400000">
              <a:off x="438738" y="1429837"/>
              <a:ext cx="315326" cy="3153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p28"/>
          <p:cNvSpPr txBox="1"/>
          <p:nvPr/>
        </p:nvSpPr>
        <p:spPr>
          <a:xfrm>
            <a:off x="1419800" y="3334950"/>
            <a:ext cx="13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访客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1405575" y="2523725"/>
            <a:ext cx="113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消费者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1405575" y="1823225"/>
            <a:ext cx="113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贡献者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1419800" y="1087338"/>
            <a:ext cx="1136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可信提交者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Open Sans"/>
                <a:ea typeface="Open Sans"/>
                <a:cs typeface="Open Sans"/>
                <a:sym typeface="Open Sans"/>
              </a:rPr>
              <a:t>trust committer</a:t>
            </a:r>
            <a:endParaRPr sz="800"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48" name="Google Shape;248;p28"/>
          <p:cNvCxnSpPr/>
          <p:nvPr/>
        </p:nvCxnSpPr>
        <p:spPr>
          <a:xfrm flipH="1">
            <a:off x="2364750" y="4002425"/>
            <a:ext cx="1646400" cy="42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28"/>
          <p:cNvCxnSpPr/>
          <p:nvPr/>
        </p:nvCxnSpPr>
        <p:spPr>
          <a:xfrm flipH="1">
            <a:off x="2364750" y="3275125"/>
            <a:ext cx="1646400" cy="42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p28"/>
          <p:cNvCxnSpPr/>
          <p:nvPr/>
        </p:nvCxnSpPr>
        <p:spPr>
          <a:xfrm flipH="1">
            <a:off x="2364750" y="2470650"/>
            <a:ext cx="1646400" cy="42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1" name="Google Shape;251;p28"/>
          <p:cNvCxnSpPr/>
          <p:nvPr/>
        </p:nvCxnSpPr>
        <p:spPr>
          <a:xfrm flipH="1">
            <a:off x="2364750" y="1753550"/>
            <a:ext cx="1646400" cy="42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" name="Google Shape;252;p28"/>
          <p:cNvSpPr txBox="1"/>
          <p:nvPr/>
        </p:nvSpPr>
        <p:spPr>
          <a:xfrm>
            <a:off x="2652325" y="3602225"/>
            <a:ext cx="13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社区外展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2652325" y="2879113"/>
            <a:ext cx="13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社区外展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2598250" y="1916600"/>
            <a:ext cx="1378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 Light"/>
                <a:ea typeface="Open Sans Light"/>
                <a:cs typeface="Open Sans Light"/>
                <a:sym typeface="Open Sans Light"/>
              </a:rPr>
              <a:t>匹配项目需求与潜在贡献者的兴趣</a:t>
            </a:r>
            <a:endParaRPr sz="11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2686750" y="1329688"/>
            <a:ext cx="130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Light"/>
                <a:ea typeface="Open Sans Light"/>
                <a:cs typeface="Open Sans Light"/>
                <a:sym typeface="Open Sans Light"/>
              </a:rPr>
              <a:t>指导贡献者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4320350" y="3127050"/>
            <a:ext cx="2199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 Light"/>
                <a:ea typeface="Open Sans Light"/>
                <a:cs typeface="Open Sans Light"/>
                <a:sym typeface="Open Sans Light"/>
              </a:rPr>
              <a:t>进行社区活动，如：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AutoNum type="arabicPeriod"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建立内部技术社区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AutoNum type="arabicPeriod"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曝光内部开源项目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AutoNum type="arabicPeriod"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开展相关的讲座和比赛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AutoNum type="arabicPeriod"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建立技术社群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AutoNum type="arabicPeriod"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外部技术交流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4320350" y="2103575"/>
            <a:ext cx="3305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 Light"/>
                <a:ea typeface="Open Sans Light"/>
                <a:cs typeface="Open Sans Light"/>
                <a:sym typeface="Open Sans Light"/>
              </a:rPr>
              <a:t>鼓励消费者贡献，如：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AutoNum type="arabicPeriod"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建立贡献机制和奖励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AutoNum type="arabicPeriod"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从最小的贡献开始。如文档完善、修复错误等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AutoNum type="arabicPeriod"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透明化任务管理，预留一些简单的任务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4403050" y="1303175"/>
            <a:ext cx="3850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 Light"/>
                <a:ea typeface="Open Sans Light"/>
                <a:cs typeface="Open Sans Light"/>
                <a:sym typeface="Open Sans Light"/>
              </a:rPr>
              <a:t>帮助贡献者成长，如：</a:t>
            </a:r>
            <a:endParaRPr sz="100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AutoNum type="arabicPeriod"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对贡献代码进行检视，提供一些建议（以提升能力为主）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AutoNum type="arabicPeriod"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建立完整的贡献指南和开发文档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CD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9"/>
          <p:cNvPicPr preferRelativeResize="0"/>
          <p:nvPr/>
        </p:nvPicPr>
        <p:blipFill rotWithShape="1">
          <a:blip r:embed="rId3">
            <a:alphaModFix amt="40000"/>
          </a:blip>
          <a:srcRect t="7848" b="7848"/>
          <a:stretch/>
        </p:blipFill>
        <p:spPr>
          <a:xfrm>
            <a:off x="0" y="0"/>
            <a:ext cx="91439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/>
          <p:cNvSpPr txBox="1">
            <a:spLocks noGrp="1"/>
          </p:cNvSpPr>
          <p:nvPr>
            <p:ph type="title"/>
          </p:nvPr>
        </p:nvSpPr>
        <p:spPr>
          <a:xfrm>
            <a:off x="411300" y="2711475"/>
            <a:ext cx="83214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"/>
              <a:t>“后来，人们开始发补丁包（修复程序）给我，我开始经常不得重写他们发来的包，以便更好地为我所用。” </a:t>
            </a:r>
            <a:endParaRPr/>
          </a:p>
        </p:txBody>
      </p:sp>
      <p:sp>
        <p:nvSpPr>
          <p:cNvPr id="265" name="Google Shape;265;p29"/>
          <p:cNvSpPr txBox="1">
            <a:spLocks noGrp="1"/>
          </p:cNvSpPr>
          <p:nvPr>
            <p:ph type="subTitle" idx="1"/>
          </p:nvPr>
        </p:nvSpPr>
        <p:spPr>
          <a:xfrm>
            <a:off x="411300" y="3431775"/>
            <a:ext cx="83214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  <a:buSzPts val="1800"/>
              <a:buNone/>
            </a:pPr>
            <a:r>
              <a:rPr lang="en"/>
              <a:t>- Linus Torvalds.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67" name="Google Shape;267;p29"/>
          <p:cNvSpPr txBox="1"/>
          <p:nvPr/>
        </p:nvSpPr>
        <p:spPr>
          <a:xfrm>
            <a:off x="411425" y="4714300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2021 ThoughtWorks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2377950" y="2116625"/>
            <a:ext cx="2508600" cy="2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subTitle" idx="2"/>
          </p:nvPr>
        </p:nvSpPr>
        <p:spPr>
          <a:xfrm>
            <a:off x="411250" y="759000"/>
            <a:ext cx="83214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以内部开源项目作为内部技术实践的呈现</a:t>
            </a:r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title"/>
          </p:nvPr>
        </p:nvSpPr>
        <p:spPr>
          <a:xfrm>
            <a:off x="411323" y="282575"/>
            <a:ext cx="8321400" cy="6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知识呈现</a:t>
            </a:r>
            <a:endParaRPr/>
          </a:p>
        </p:txBody>
      </p:sp>
      <p:grpSp>
        <p:nvGrpSpPr>
          <p:cNvPr id="276" name="Google Shape;276;p30"/>
          <p:cNvGrpSpPr/>
          <p:nvPr/>
        </p:nvGrpSpPr>
        <p:grpSpPr>
          <a:xfrm>
            <a:off x="1950388" y="1152589"/>
            <a:ext cx="1686883" cy="2331821"/>
            <a:chOff x="2813245" y="2589817"/>
            <a:chExt cx="1505205" cy="2163300"/>
          </a:xfrm>
        </p:grpSpPr>
        <p:sp>
          <p:nvSpPr>
            <p:cNvPr id="277" name="Google Shape;277;p30"/>
            <p:cNvSpPr/>
            <p:nvPr/>
          </p:nvSpPr>
          <p:spPr>
            <a:xfrm>
              <a:off x="2816350" y="2589817"/>
              <a:ext cx="1502100" cy="2163300"/>
            </a:xfrm>
            <a:prstGeom prst="rect">
              <a:avLst/>
            </a:prstGeom>
            <a:solidFill>
              <a:srgbClr val="FEEEC1"/>
            </a:solidFill>
            <a:ln w="9525" cap="flat" cmpd="sng">
              <a:solidFill>
                <a:srgbClr val="FDD3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78" name="Google Shape;278;p30"/>
            <p:cNvSpPr txBox="1"/>
            <p:nvPr/>
          </p:nvSpPr>
          <p:spPr>
            <a:xfrm>
              <a:off x="2816350" y="2589817"/>
              <a:ext cx="1502100" cy="350700"/>
            </a:xfrm>
            <a:prstGeom prst="rect">
              <a:avLst/>
            </a:prstGeom>
            <a:solidFill>
              <a:srgbClr val="FDE397"/>
            </a:solidFill>
            <a:ln w="9525" cap="flat" cmpd="sng">
              <a:solidFill>
                <a:srgbClr val="FDD3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b="1" i="0" u="none" strike="noStrike" cap="none">
                  <a:solidFill>
                    <a:srgbClr val="000000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架构</a:t>
              </a:r>
              <a:endParaRPr sz="1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79" name="Google Shape;279;p30"/>
            <p:cNvSpPr txBox="1"/>
            <p:nvPr/>
          </p:nvSpPr>
          <p:spPr>
            <a:xfrm>
              <a:off x="2813245" y="2990155"/>
              <a:ext cx="1505100" cy="12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215900" marR="0" lvl="0" indent="-215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Noto Sans Symbols"/>
                <a:buChar char="■"/>
              </a:pPr>
              <a:r>
                <a:rPr lang="en" sz="1000">
                  <a:latin typeface="Microsoft Yahei"/>
                  <a:ea typeface="Microsoft Yahei"/>
                  <a:cs typeface="Microsoft Yahei"/>
                  <a:sym typeface="Microsoft Yahei"/>
                </a:rPr>
                <a:t>微服务架构设计</a:t>
              </a:r>
              <a:endParaRPr sz="1000"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215900" marR="0" lvl="0" indent="-215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Noto Sans Symbols"/>
                <a:buChar char="■"/>
              </a:pPr>
              <a:r>
                <a:rPr lang="en" sz="1000">
                  <a:latin typeface="Microsoft Yahei"/>
                  <a:ea typeface="Microsoft Yahei"/>
                  <a:cs typeface="Microsoft Yahei"/>
                  <a:sym typeface="Microsoft Yahei"/>
                </a:rPr>
                <a:t>业务对齐 — 领域驱动</a:t>
              </a:r>
              <a:endParaRPr sz="1000"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215900" marR="0" lvl="0" indent="-215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Font typeface="Microsoft Yahei"/>
                <a:buChar char="■"/>
              </a:pPr>
              <a:r>
                <a:rPr lang="en" sz="1000">
                  <a:latin typeface="Microsoft Yahei"/>
                  <a:ea typeface="Microsoft Yahei"/>
                  <a:cs typeface="Microsoft Yahei"/>
                  <a:sym typeface="Microsoft Yahei"/>
                </a:rPr>
                <a:t>组织对齐 — 康威定律</a:t>
              </a:r>
              <a:endParaRPr sz="1000"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215900" marR="0" lvl="0" indent="-215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Font typeface="Microsoft Yahei"/>
                <a:buChar char="■"/>
              </a:pPr>
              <a:r>
                <a:rPr lang="en" sz="1000">
                  <a:latin typeface="Microsoft Yahei"/>
                  <a:ea typeface="Microsoft Yahei"/>
                  <a:cs typeface="Microsoft Yahei"/>
                  <a:sym typeface="Microsoft Yahei"/>
                </a:rPr>
                <a:t>架构演进和守护</a:t>
              </a:r>
              <a:endParaRPr sz="1000"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215900" marR="0" lvl="0" indent="-215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Font typeface="Microsoft Yahei"/>
                <a:buChar char="■"/>
              </a:pPr>
              <a:r>
                <a:rPr lang="en" sz="1000">
                  <a:latin typeface="Microsoft Yahei"/>
                  <a:ea typeface="Microsoft Yahei"/>
                  <a:cs typeface="Microsoft Yahei"/>
                  <a:sym typeface="Microsoft Yahei"/>
                </a:rPr>
                <a:t>松耦合架构 </a:t>
              </a:r>
              <a:endParaRPr sz="1000"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215900" marR="0" lvl="0" indent="-215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Font typeface="Microsoft Yahei"/>
                <a:buChar char="■"/>
              </a:pPr>
              <a:r>
                <a:rPr lang="en" sz="1000">
                  <a:latin typeface="Microsoft Yahei"/>
                  <a:ea typeface="Microsoft Yahei"/>
                  <a:cs typeface="Microsoft Yahei"/>
                  <a:sym typeface="Microsoft Yahei"/>
                </a:rPr>
                <a:t>云原生</a:t>
              </a:r>
              <a:endParaRPr sz="1000"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280" name="Google Shape;280;p30"/>
          <p:cNvGrpSpPr/>
          <p:nvPr/>
        </p:nvGrpSpPr>
        <p:grpSpPr>
          <a:xfrm>
            <a:off x="3698408" y="1152589"/>
            <a:ext cx="1683447" cy="2331821"/>
            <a:chOff x="2816347" y="2589817"/>
            <a:chExt cx="1502103" cy="2163300"/>
          </a:xfrm>
        </p:grpSpPr>
        <p:sp>
          <p:nvSpPr>
            <p:cNvPr id="281" name="Google Shape;281;p30"/>
            <p:cNvSpPr/>
            <p:nvPr/>
          </p:nvSpPr>
          <p:spPr>
            <a:xfrm>
              <a:off x="2816350" y="2589817"/>
              <a:ext cx="1502100" cy="2163300"/>
            </a:xfrm>
            <a:prstGeom prst="rect">
              <a:avLst/>
            </a:prstGeom>
            <a:solidFill>
              <a:srgbClr val="D0E8C4"/>
            </a:solidFill>
            <a:ln w="9525" cap="flat" cmpd="sng">
              <a:solidFill>
                <a:srgbClr val="81C1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82" name="Google Shape;282;p30"/>
            <p:cNvSpPr txBox="1"/>
            <p:nvPr/>
          </p:nvSpPr>
          <p:spPr>
            <a:xfrm>
              <a:off x="2816350" y="2589817"/>
              <a:ext cx="1502100" cy="350700"/>
            </a:xfrm>
            <a:prstGeom prst="rect">
              <a:avLst/>
            </a:prstGeom>
            <a:solidFill>
              <a:srgbClr val="AFD89C"/>
            </a:solidFill>
            <a:ln w="9525" cap="flat" cmpd="sng">
              <a:solidFill>
                <a:srgbClr val="81C1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" sz="1500" b="1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编码</a:t>
              </a:r>
              <a:endParaRPr sz="1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83" name="Google Shape;283;p30"/>
            <p:cNvSpPr txBox="1"/>
            <p:nvPr/>
          </p:nvSpPr>
          <p:spPr>
            <a:xfrm>
              <a:off x="2816347" y="2990155"/>
              <a:ext cx="1502100" cy="12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21590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icrosoft Yahei"/>
                <a:buChar char="■"/>
              </a:pPr>
              <a:r>
                <a:rPr lang="en" sz="10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编程范式</a:t>
              </a:r>
              <a:endParaRPr sz="1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215900" marR="0" lvl="0" indent="-215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icrosoft Yahei"/>
                <a:buChar char="■"/>
              </a:pPr>
              <a:r>
                <a:rPr lang="en" sz="10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整洁代码</a:t>
              </a:r>
              <a:endParaRPr sz="1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215900" marR="0" lvl="0" indent="-215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icrosoft Yahei"/>
                <a:buChar char="■"/>
              </a:pPr>
              <a:r>
                <a:rPr lang="en" sz="10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代码重构</a:t>
              </a:r>
              <a:endParaRPr sz="1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215900" marR="0" lvl="0" indent="-215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icrosoft Yahei"/>
                <a:buChar char="■"/>
              </a:pPr>
              <a:r>
                <a:rPr lang="en" sz="10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核心模块单元测试</a:t>
              </a:r>
              <a:endParaRPr sz="1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215900" marR="0" lvl="0" indent="-215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icrosoft Yahei"/>
                <a:buChar char="■"/>
              </a:pPr>
              <a:r>
                <a:rPr lang="en" sz="10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测试驱动开发</a:t>
              </a:r>
              <a:endParaRPr sz="1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284" name="Google Shape;284;p30"/>
          <p:cNvGrpSpPr/>
          <p:nvPr/>
        </p:nvGrpSpPr>
        <p:grpSpPr>
          <a:xfrm>
            <a:off x="5442870" y="1152589"/>
            <a:ext cx="1683452" cy="2331821"/>
            <a:chOff x="2816342" y="2589817"/>
            <a:chExt cx="1502108" cy="2163300"/>
          </a:xfrm>
        </p:grpSpPr>
        <p:sp>
          <p:nvSpPr>
            <p:cNvPr id="285" name="Google Shape;285;p30"/>
            <p:cNvSpPr/>
            <p:nvPr/>
          </p:nvSpPr>
          <p:spPr>
            <a:xfrm>
              <a:off x="2816350" y="2589817"/>
              <a:ext cx="1502100" cy="2163300"/>
            </a:xfrm>
            <a:prstGeom prst="rect">
              <a:avLst/>
            </a:prstGeom>
            <a:solidFill>
              <a:srgbClr val="BEE9EE"/>
            </a:solidFill>
            <a:ln w="9525" cap="flat" cmpd="sng">
              <a:solidFill>
                <a:srgbClr val="56C4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68550" rIns="685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86" name="Google Shape;286;p30"/>
            <p:cNvSpPr txBox="1"/>
            <p:nvPr/>
          </p:nvSpPr>
          <p:spPr>
            <a:xfrm>
              <a:off x="2816350" y="2589817"/>
              <a:ext cx="1502100" cy="350700"/>
            </a:xfrm>
            <a:prstGeom prst="rect">
              <a:avLst/>
            </a:prstGeom>
            <a:solidFill>
              <a:srgbClr val="94DAE2"/>
            </a:solidFill>
            <a:ln w="9525" cap="flat" cmpd="sng">
              <a:solidFill>
                <a:srgbClr val="56C4D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" sz="1500" b="1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测试</a:t>
              </a:r>
              <a:endParaRPr sz="10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87" name="Google Shape;287;p30"/>
            <p:cNvSpPr txBox="1"/>
            <p:nvPr/>
          </p:nvSpPr>
          <p:spPr>
            <a:xfrm>
              <a:off x="2816342" y="2990155"/>
              <a:ext cx="1498800" cy="156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342900" lvl="0" indent="-2413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icrosoft Yahei"/>
                <a:buChar char="■"/>
              </a:pPr>
              <a:r>
                <a:rPr lang="en" sz="10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自动化功能测试</a:t>
              </a:r>
              <a:endParaRPr sz="1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342900" lvl="0" indent="-2413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icrosoft Yahei"/>
                <a:buChar char="■"/>
              </a:pPr>
              <a:r>
                <a:rPr lang="en" sz="10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缺陷管理</a:t>
              </a:r>
              <a:endParaRPr sz="1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288" name="Google Shape;288;p30"/>
          <p:cNvGrpSpPr/>
          <p:nvPr/>
        </p:nvGrpSpPr>
        <p:grpSpPr>
          <a:xfrm>
            <a:off x="1770828" y="3537872"/>
            <a:ext cx="5541108" cy="1096524"/>
            <a:chOff x="2277150" y="4907982"/>
            <a:chExt cx="7391100" cy="1462032"/>
          </a:xfrm>
        </p:grpSpPr>
        <p:grpSp>
          <p:nvGrpSpPr>
            <p:cNvPr id="289" name="Google Shape;289;p30"/>
            <p:cNvGrpSpPr/>
            <p:nvPr/>
          </p:nvGrpSpPr>
          <p:grpSpPr>
            <a:xfrm>
              <a:off x="2277150" y="4907982"/>
              <a:ext cx="7391100" cy="1462032"/>
              <a:chOff x="2283050" y="5125644"/>
              <a:chExt cx="7391100" cy="1462032"/>
            </a:xfrm>
          </p:grpSpPr>
          <p:sp>
            <p:nvSpPr>
              <p:cNvPr id="290" name="Google Shape;290;p30"/>
              <p:cNvSpPr/>
              <p:nvPr/>
            </p:nvSpPr>
            <p:spPr>
              <a:xfrm>
                <a:off x="2283050" y="5125644"/>
                <a:ext cx="7391100" cy="484500"/>
              </a:xfrm>
              <a:prstGeom prst="chevron">
                <a:avLst>
                  <a:gd name="adj" fmla="val 50000"/>
                </a:avLst>
              </a:prstGeom>
              <a:solidFill>
                <a:srgbClr val="F6B78C"/>
              </a:solidFill>
              <a:ln w="9525" cap="flat" cmpd="sng">
                <a:solidFill>
                  <a:srgbClr val="F289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lang="en" sz="1500" b="1">
                    <a:solidFill>
                      <a:schemeClr val="dk1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rPr>
                  <a:t>工程能力（DevOps）</a:t>
                </a:r>
                <a:endParaRPr sz="1000" b="0" i="0" u="none" strike="noStrike" cap="none">
                  <a:solidFill>
                    <a:srgbClr val="000000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  <p:sp>
            <p:nvSpPr>
              <p:cNvPr id="291" name="Google Shape;291;p30"/>
              <p:cNvSpPr/>
              <p:nvPr/>
            </p:nvSpPr>
            <p:spPr>
              <a:xfrm>
                <a:off x="2522638" y="5610276"/>
                <a:ext cx="6896700" cy="977400"/>
              </a:xfrm>
              <a:prstGeom prst="rect">
                <a:avLst/>
              </a:prstGeom>
              <a:solidFill>
                <a:srgbClr val="FAD3BB"/>
              </a:solidFill>
              <a:ln w="9525" cap="flat" cmpd="sng">
                <a:solidFill>
                  <a:srgbClr val="F2894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50" tIns="34275" rIns="68550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chemeClr val="lt1"/>
                  </a:solidFill>
                  <a:latin typeface="Microsoft Yahei"/>
                  <a:ea typeface="Microsoft Yahei"/>
                  <a:cs typeface="Microsoft Yahei"/>
                  <a:sym typeface="Microsoft Yahei"/>
                </a:endParaRPr>
              </a:p>
            </p:txBody>
          </p:sp>
        </p:grpSp>
        <p:sp>
          <p:nvSpPr>
            <p:cNvPr id="292" name="Google Shape;292;p30"/>
            <p:cNvSpPr txBox="1"/>
            <p:nvPr/>
          </p:nvSpPr>
          <p:spPr>
            <a:xfrm>
              <a:off x="2531888" y="5404302"/>
              <a:ext cx="69036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215900" marR="0" lvl="0" indent="-215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Noto Sans Symbols"/>
                <a:buChar char="■"/>
              </a:pPr>
              <a:r>
                <a:rPr lang="en" sz="1000">
                  <a:solidFill>
                    <a:schemeClr val="dk1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基础设施即代码</a:t>
              </a:r>
              <a:endParaRPr sz="10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215900" marR="0" lvl="0" indent="-215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Noto Sans Symbols"/>
                <a:buChar char="■"/>
              </a:pPr>
              <a:r>
                <a:rPr lang="en" sz="1000">
                  <a:latin typeface="Microsoft Yahei"/>
                  <a:ea typeface="Microsoft Yahei"/>
                  <a:cs typeface="Microsoft Yahei"/>
                  <a:sym typeface="Microsoft Yahei"/>
                </a:rPr>
                <a:t>持续集成</a:t>
              </a:r>
              <a:endParaRPr sz="1000"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215900" marR="0" lvl="0" indent="-215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Font typeface="Microsoft Yahei"/>
                <a:buChar char="■"/>
              </a:pPr>
              <a:r>
                <a:rPr lang="en" sz="1000">
                  <a:latin typeface="Microsoft Yahei"/>
                  <a:ea typeface="Microsoft Yahei"/>
                  <a:cs typeface="Microsoft Yahei"/>
                  <a:sym typeface="Microsoft Yahei"/>
                </a:rPr>
                <a:t>质量、安全内建 </a:t>
              </a:r>
              <a:endParaRPr sz="1000"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215900" marR="0" lvl="0" indent="-215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Font typeface="Microsoft Yahei"/>
                <a:buChar char="■"/>
              </a:pPr>
              <a:r>
                <a:rPr lang="en" sz="1000">
                  <a:latin typeface="Microsoft Yahei"/>
                  <a:ea typeface="Microsoft Yahei"/>
                  <a:cs typeface="Microsoft Yahei"/>
                  <a:sym typeface="Microsoft Yahei"/>
                </a:rPr>
                <a:t>自动化运维</a:t>
              </a:r>
              <a:endParaRPr sz="1000"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3429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293" name="Google Shape;293;p30"/>
          <p:cNvGrpSpPr/>
          <p:nvPr/>
        </p:nvGrpSpPr>
        <p:grpSpPr>
          <a:xfrm>
            <a:off x="1170082" y="1152606"/>
            <a:ext cx="539559" cy="3481675"/>
            <a:chOff x="1463040" y="1492537"/>
            <a:chExt cx="719700" cy="4686600"/>
          </a:xfrm>
        </p:grpSpPr>
        <p:sp>
          <p:nvSpPr>
            <p:cNvPr id="294" name="Google Shape;294;p30"/>
            <p:cNvSpPr/>
            <p:nvPr/>
          </p:nvSpPr>
          <p:spPr>
            <a:xfrm>
              <a:off x="1463040" y="1492537"/>
              <a:ext cx="719700" cy="4686600"/>
            </a:xfrm>
            <a:prstGeom prst="rect">
              <a:avLst/>
            </a:prstGeom>
            <a:solidFill>
              <a:srgbClr val="EBB3CC"/>
            </a:solidFill>
            <a:ln w="9525" cap="flat" cmpd="sng">
              <a:solidFill>
                <a:srgbClr val="CB37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95" name="Google Shape;295;p30"/>
            <p:cNvSpPr txBox="1"/>
            <p:nvPr/>
          </p:nvSpPr>
          <p:spPr>
            <a:xfrm rot="5400000">
              <a:off x="183659" y="3594786"/>
              <a:ext cx="32682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latin typeface="Microsoft Yahei"/>
                  <a:ea typeface="Microsoft Yahei"/>
                  <a:cs typeface="Microsoft Yahei"/>
                  <a:sym typeface="Microsoft Yahei"/>
                </a:rPr>
                <a:t>需求管理</a:t>
              </a:r>
              <a:endParaRPr sz="1000"/>
            </a:p>
          </p:txBody>
        </p:sp>
      </p:grpSp>
      <p:grpSp>
        <p:nvGrpSpPr>
          <p:cNvPr id="296" name="Google Shape;296;p30"/>
          <p:cNvGrpSpPr/>
          <p:nvPr/>
        </p:nvGrpSpPr>
        <p:grpSpPr>
          <a:xfrm>
            <a:off x="7373078" y="1152605"/>
            <a:ext cx="539559" cy="3481675"/>
            <a:chOff x="1463040" y="1492537"/>
            <a:chExt cx="719700" cy="4686600"/>
          </a:xfrm>
        </p:grpSpPr>
        <p:sp>
          <p:nvSpPr>
            <p:cNvPr id="297" name="Google Shape;297;p30"/>
            <p:cNvSpPr/>
            <p:nvPr/>
          </p:nvSpPr>
          <p:spPr>
            <a:xfrm>
              <a:off x="1463040" y="1492537"/>
              <a:ext cx="719700" cy="4686600"/>
            </a:xfrm>
            <a:prstGeom prst="rect">
              <a:avLst/>
            </a:prstGeom>
            <a:solidFill>
              <a:srgbClr val="D8B3B3"/>
            </a:solidFill>
            <a:ln w="9525" cap="flat" cmpd="sng">
              <a:solidFill>
                <a:srgbClr val="993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50" tIns="34275" rIns="68550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  <p:sp>
          <p:nvSpPr>
            <p:cNvPr id="298" name="Google Shape;298;p30"/>
            <p:cNvSpPr txBox="1"/>
            <p:nvPr/>
          </p:nvSpPr>
          <p:spPr>
            <a:xfrm rot="5400000">
              <a:off x="183823" y="3611883"/>
              <a:ext cx="32682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50" tIns="34275" rIns="68550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latin typeface="Microsoft Yahei"/>
                  <a:ea typeface="Microsoft Yahei"/>
                  <a:cs typeface="Microsoft Yahei"/>
                  <a:sym typeface="Microsoft Yahei"/>
                </a:rPr>
                <a:t>文档管理</a:t>
              </a:r>
              <a:endParaRPr sz="10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sldNum" idx="12"/>
          </p:nvPr>
        </p:nvSpPr>
        <p:spPr>
          <a:xfrm>
            <a:off x="8409800" y="4714300"/>
            <a:ext cx="548700" cy="1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title"/>
          </p:nvPr>
        </p:nvSpPr>
        <p:spPr>
          <a:xfrm>
            <a:off x="411298" y="136550"/>
            <a:ext cx="1860900" cy="6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内源成熟度</a:t>
            </a:r>
            <a:endParaRPr/>
          </a:p>
        </p:txBody>
      </p:sp>
      <p:sp>
        <p:nvSpPr>
          <p:cNvPr id="314" name="Google Shape;314;p32"/>
          <p:cNvSpPr txBox="1"/>
          <p:nvPr/>
        </p:nvSpPr>
        <p:spPr>
          <a:xfrm>
            <a:off x="2750925" y="181400"/>
            <a:ext cx="9480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组织管理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5" name="Google Shape;315;p32"/>
          <p:cNvSpPr txBox="1"/>
          <p:nvPr/>
        </p:nvSpPr>
        <p:spPr>
          <a:xfrm>
            <a:off x="5732700" y="181150"/>
            <a:ext cx="10197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社区建设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6" name="Google Shape;316;p32"/>
          <p:cNvSpPr txBox="1"/>
          <p:nvPr/>
        </p:nvSpPr>
        <p:spPr>
          <a:xfrm>
            <a:off x="4190200" y="181150"/>
            <a:ext cx="9480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工程实践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17" name="Google Shape;3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338" y="251388"/>
            <a:ext cx="239624" cy="23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635" y="260515"/>
            <a:ext cx="239624" cy="23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974" y="221435"/>
            <a:ext cx="239624" cy="23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2025" y="3916268"/>
            <a:ext cx="239600" cy="24581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2"/>
          <p:cNvSpPr txBox="1"/>
          <p:nvPr/>
        </p:nvSpPr>
        <p:spPr>
          <a:xfrm>
            <a:off x="6040538" y="3910178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监督小组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22" name="Google Shape;32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2025" y="4220491"/>
            <a:ext cx="239600" cy="24581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2"/>
          <p:cNvSpPr txBox="1"/>
          <p:nvPr/>
        </p:nvSpPr>
        <p:spPr>
          <a:xfrm>
            <a:off x="6040538" y="4220214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风险管理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24" name="Google Shape;3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188" y="2923563"/>
            <a:ext cx="239624" cy="23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997" y="1980290"/>
            <a:ext cx="239624" cy="23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4500" y="260550"/>
            <a:ext cx="239600" cy="23957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2"/>
          <p:cNvSpPr txBox="1"/>
          <p:nvPr/>
        </p:nvSpPr>
        <p:spPr>
          <a:xfrm>
            <a:off x="7056200" y="211600"/>
            <a:ext cx="10197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 Light"/>
                <a:ea typeface="Open Sans Light"/>
                <a:cs typeface="Open Sans Light"/>
                <a:sym typeface="Open Sans Light"/>
              </a:rPr>
              <a:t>透明协作</a:t>
            </a:r>
            <a:endParaRPr sz="13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28" name="Google Shape;32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5525" y="3848476"/>
            <a:ext cx="239600" cy="23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5513" y="4187935"/>
            <a:ext cx="239624" cy="23960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2"/>
          <p:cNvSpPr txBox="1"/>
          <p:nvPr/>
        </p:nvSpPr>
        <p:spPr>
          <a:xfrm>
            <a:off x="2288925" y="4153825"/>
            <a:ext cx="109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探索内源策略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31" name="Google Shape;331;p32"/>
          <p:cNvSpPr txBox="1"/>
          <p:nvPr/>
        </p:nvSpPr>
        <p:spPr>
          <a:xfrm>
            <a:off x="2288925" y="3814347"/>
            <a:ext cx="97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文档指南公开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32" name="Google Shape;33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2038" y="3583200"/>
            <a:ext cx="239600" cy="23957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2"/>
          <p:cNvSpPr txBox="1"/>
          <p:nvPr/>
        </p:nvSpPr>
        <p:spPr>
          <a:xfrm>
            <a:off x="4163486" y="2892332"/>
            <a:ext cx="79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建立贡献规则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025" y="2699422"/>
            <a:ext cx="239600" cy="245827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2"/>
          <p:cNvSpPr txBox="1"/>
          <p:nvPr/>
        </p:nvSpPr>
        <p:spPr>
          <a:xfrm>
            <a:off x="4163486" y="1946213"/>
            <a:ext cx="105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持续集成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36" name="Google Shape;3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2025" y="2090941"/>
            <a:ext cx="239600" cy="24582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 txBox="1"/>
          <p:nvPr/>
        </p:nvSpPr>
        <p:spPr>
          <a:xfrm>
            <a:off x="6040538" y="2049962"/>
            <a:ext cx="106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建立代码质量门禁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38" name="Google Shape;3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997" y="2254015"/>
            <a:ext cx="239624" cy="23962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2"/>
          <p:cNvSpPr txBox="1"/>
          <p:nvPr/>
        </p:nvSpPr>
        <p:spPr>
          <a:xfrm>
            <a:off x="4163486" y="2261586"/>
            <a:ext cx="105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代码评审机制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6040538" y="2670034"/>
            <a:ext cx="897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可信 committer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1331" y="3886807"/>
            <a:ext cx="239624" cy="23960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2"/>
          <p:cNvSpPr txBox="1"/>
          <p:nvPr/>
        </p:nvSpPr>
        <p:spPr>
          <a:xfrm>
            <a:off x="7765650" y="3839250"/>
            <a:ext cx="115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案例推广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43" name="Google Shape;3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292" y="3200977"/>
            <a:ext cx="239624" cy="23962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2"/>
          <p:cNvSpPr txBox="1"/>
          <p:nvPr/>
        </p:nvSpPr>
        <p:spPr>
          <a:xfrm>
            <a:off x="567100" y="3166875"/>
            <a:ext cx="105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团队沿用自身实践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45" name="Google Shape;34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305" y="3522794"/>
            <a:ext cx="239600" cy="23957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 txBox="1"/>
          <p:nvPr/>
        </p:nvSpPr>
        <p:spPr>
          <a:xfrm>
            <a:off x="567100" y="3497417"/>
            <a:ext cx="105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决策没有记录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4163486" y="3523079"/>
            <a:ext cx="79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记录技术</a:t>
            </a: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决策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48" name="Google Shape;34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2037" y="3003663"/>
            <a:ext cx="239576" cy="245777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2"/>
          <p:cNvSpPr txBox="1"/>
          <p:nvPr/>
        </p:nvSpPr>
        <p:spPr>
          <a:xfrm>
            <a:off x="6040538" y="2980070"/>
            <a:ext cx="1215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建立技术</a:t>
            </a: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决策评审机制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50" name="Google Shape;35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0262" y="4171873"/>
            <a:ext cx="239624" cy="239607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2"/>
          <p:cNvSpPr txBox="1"/>
          <p:nvPr/>
        </p:nvSpPr>
        <p:spPr>
          <a:xfrm>
            <a:off x="4163486" y="4153825"/>
            <a:ext cx="109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标准化创建指南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52" name="Google Shape;35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2025" y="3612045"/>
            <a:ext cx="239600" cy="24581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2"/>
          <p:cNvSpPr txBox="1"/>
          <p:nvPr/>
        </p:nvSpPr>
        <p:spPr>
          <a:xfrm>
            <a:off x="6040538" y="3600142"/>
            <a:ext cx="116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定义度量指标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54" name="Google Shape;3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331" y="2529561"/>
            <a:ext cx="239624" cy="23962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2"/>
          <p:cNvSpPr txBox="1"/>
          <p:nvPr/>
        </p:nvSpPr>
        <p:spPr>
          <a:xfrm>
            <a:off x="7765650" y="2447750"/>
            <a:ext cx="888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团队自治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56" name="Google Shape;35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1331" y="4241485"/>
            <a:ext cx="239624" cy="239607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2"/>
          <p:cNvSpPr txBox="1"/>
          <p:nvPr/>
        </p:nvSpPr>
        <p:spPr>
          <a:xfrm>
            <a:off x="7765650" y="4187125"/>
            <a:ext cx="115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减少</a:t>
            </a:r>
            <a:r>
              <a:rPr lang="en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干预</a:t>
            </a: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团队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58" name="Google Shape;35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2037" y="3307854"/>
            <a:ext cx="239576" cy="24577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2"/>
          <p:cNvSpPr txBox="1"/>
          <p:nvPr/>
        </p:nvSpPr>
        <p:spPr>
          <a:xfrm>
            <a:off x="6040538" y="3290106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沟通电子化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60" name="Google Shape;3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2025" y="1786700"/>
            <a:ext cx="239600" cy="245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2"/>
          <p:cNvSpPr txBox="1"/>
          <p:nvPr/>
        </p:nvSpPr>
        <p:spPr>
          <a:xfrm>
            <a:off x="6040538" y="1739925"/>
            <a:ext cx="106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技术债务管理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62" name="Google Shape;3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025" y="2395181"/>
            <a:ext cx="239600" cy="245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2"/>
          <p:cNvSpPr txBox="1"/>
          <p:nvPr/>
        </p:nvSpPr>
        <p:spPr>
          <a:xfrm>
            <a:off x="6040538" y="2359998"/>
            <a:ext cx="98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贡献者支持方式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64" name="Google Shape;3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5175" y="2605838"/>
            <a:ext cx="239624" cy="23962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2"/>
          <p:cNvSpPr txBox="1"/>
          <p:nvPr/>
        </p:nvSpPr>
        <p:spPr>
          <a:xfrm>
            <a:off x="4163486" y="2576959"/>
            <a:ext cx="91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定义协作工作流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66" name="Google Shape;36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292" y="3844563"/>
            <a:ext cx="239624" cy="23960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2"/>
          <p:cNvSpPr txBox="1"/>
          <p:nvPr/>
        </p:nvSpPr>
        <p:spPr>
          <a:xfrm>
            <a:off x="567100" y="3827958"/>
            <a:ext cx="79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没有相关机制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68" name="Google Shape;3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92" y="4166363"/>
            <a:ext cx="239624" cy="23962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2"/>
          <p:cNvSpPr txBox="1"/>
          <p:nvPr/>
        </p:nvSpPr>
        <p:spPr>
          <a:xfrm>
            <a:off x="567100" y="4158500"/>
            <a:ext cx="79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缺乏技术社区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70" name="Google Shape;3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263" y="3294850"/>
            <a:ext cx="239624" cy="23962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2"/>
          <p:cNvSpPr txBox="1"/>
          <p:nvPr/>
        </p:nvSpPr>
        <p:spPr>
          <a:xfrm>
            <a:off x="4163486" y="3207705"/>
            <a:ext cx="91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定义关键角色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72" name="Google Shape;3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513" y="3169510"/>
            <a:ext cx="239624" cy="23962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2"/>
          <p:cNvSpPr txBox="1"/>
          <p:nvPr/>
        </p:nvSpPr>
        <p:spPr>
          <a:xfrm>
            <a:off x="2288925" y="3135391"/>
            <a:ext cx="91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定义公开性举措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74" name="Google Shape;3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5513" y="2830002"/>
            <a:ext cx="239624" cy="23962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2"/>
          <p:cNvSpPr txBox="1"/>
          <p:nvPr/>
        </p:nvSpPr>
        <p:spPr>
          <a:xfrm>
            <a:off x="2288925" y="2795913"/>
            <a:ext cx="105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探索技术实践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76" name="Google Shape;37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1331" y="3532128"/>
            <a:ext cx="239624" cy="239607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2"/>
          <p:cNvSpPr txBox="1"/>
          <p:nvPr/>
        </p:nvSpPr>
        <p:spPr>
          <a:xfrm>
            <a:off x="7765650" y="3491375"/>
            <a:ext cx="115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内源指南与机制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78" name="Google Shape;3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1331" y="2174865"/>
            <a:ext cx="239624" cy="23962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2"/>
          <p:cNvSpPr txBox="1"/>
          <p:nvPr/>
        </p:nvSpPr>
        <p:spPr>
          <a:xfrm>
            <a:off x="7765650" y="2099875"/>
            <a:ext cx="105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持续监控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80" name="Google Shape;38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0237" y="3871523"/>
            <a:ext cx="239624" cy="23960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2"/>
          <p:cNvSpPr txBox="1"/>
          <p:nvPr/>
        </p:nvSpPr>
        <p:spPr>
          <a:xfrm>
            <a:off x="4163486" y="3838452"/>
            <a:ext cx="1019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建立激励机制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82" name="Google Shape;38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5525" y="3509017"/>
            <a:ext cx="239600" cy="23957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2"/>
          <p:cNvSpPr txBox="1"/>
          <p:nvPr/>
        </p:nvSpPr>
        <p:spPr>
          <a:xfrm>
            <a:off x="2288925" y="3474869"/>
            <a:ext cx="97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接受反馈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84" name="Google Shape;3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331" y="2884257"/>
            <a:ext cx="239624" cy="23962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2"/>
          <p:cNvSpPr txBox="1"/>
          <p:nvPr/>
        </p:nvSpPr>
        <p:spPr>
          <a:xfrm>
            <a:off x="7765650" y="2795625"/>
            <a:ext cx="105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 Light"/>
                <a:ea typeface="Open Sans Light"/>
                <a:cs typeface="Open Sans Light"/>
                <a:sym typeface="Open Sans Light"/>
              </a:rPr>
              <a:t>完善梯队建议机制 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86" name="Google Shape;38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1355" y="3202529"/>
            <a:ext cx="239576" cy="24577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2"/>
          <p:cNvSpPr txBox="1"/>
          <p:nvPr/>
        </p:nvSpPr>
        <p:spPr>
          <a:xfrm>
            <a:off x="7765650" y="3143500"/>
            <a:ext cx="806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透明需求管理</a:t>
            </a:r>
            <a:endParaRPr sz="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388" name="Google Shape;388;p32"/>
          <p:cNvGrpSpPr/>
          <p:nvPr/>
        </p:nvGrpSpPr>
        <p:grpSpPr>
          <a:xfrm>
            <a:off x="127450" y="609700"/>
            <a:ext cx="8889100" cy="4104600"/>
            <a:chOff x="138050" y="600900"/>
            <a:chExt cx="8889100" cy="4104600"/>
          </a:xfrm>
        </p:grpSpPr>
        <p:sp>
          <p:nvSpPr>
            <p:cNvPr id="389" name="Google Shape;389;p32"/>
            <p:cNvSpPr/>
            <p:nvPr/>
          </p:nvSpPr>
          <p:spPr>
            <a:xfrm>
              <a:off x="3736750" y="1281725"/>
              <a:ext cx="1691700" cy="33468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66666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1937400" y="1578475"/>
              <a:ext cx="1691700" cy="30501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66666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138050" y="2121075"/>
              <a:ext cx="1691700" cy="2507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66666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5536100" y="968600"/>
              <a:ext cx="1691700" cy="3660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66666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7335450" y="600900"/>
              <a:ext cx="1691700" cy="4104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66666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W Master - Green Blue">
  <a:themeElements>
    <a:clrScheme name="Green-Blue them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00BCCD"/>
      </a:accent1>
      <a:accent2>
        <a:srgbClr val="0078BF"/>
      </a:accent2>
      <a:accent3>
        <a:srgbClr val="00AA5B"/>
      </a:accent3>
      <a:accent4>
        <a:srgbClr val="BDBD32"/>
      </a:accent4>
      <a:accent5>
        <a:srgbClr val="EE5BA0"/>
      </a:accent5>
      <a:accent6>
        <a:srgbClr val="F58A33"/>
      </a:accent6>
      <a:hlink>
        <a:srgbClr val="00BCCC"/>
      </a:hlink>
      <a:folHlink>
        <a:srgbClr val="70226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</Words>
  <Application>Microsoft Macintosh PowerPoint</Application>
  <PresentationFormat>On-screen Show (16:9)</PresentationFormat>
  <Paragraphs>132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Gill Sans</vt:lpstr>
      <vt:lpstr>Microsoft Yahei</vt:lpstr>
      <vt:lpstr>Helvetica Neue</vt:lpstr>
      <vt:lpstr>Noto Sans Symbols</vt:lpstr>
      <vt:lpstr>Open Sans SemiBold</vt:lpstr>
      <vt:lpstr>Arial</vt:lpstr>
      <vt:lpstr>Open Sans</vt:lpstr>
      <vt:lpstr>Open Sans Light</vt:lpstr>
      <vt:lpstr>TW Master - Green Blue</vt:lpstr>
      <vt:lpstr>PowerPoint Presentation</vt:lpstr>
      <vt:lpstr>WHY</vt:lpstr>
      <vt:lpstr>技术横向虚拟团队</vt:lpstr>
      <vt:lpstr>人员成长路线</vt:lpstr>
      <vt:lpstr>“后来，人们开始发补丁包（修复程序）给我，我开始经常不得重写他们发来的包，以便更好地为我所用。” </vt:lpstr>
      <vt:lpstr>知识呈现</vt:lpstr>
      <vt:lpstr>内源成熟度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Huang Phodal</cp:lastModifiedBy>
  <cp:revision>1</cp:revision>
  <dcterms:modified xsi:type="dcterms:W3CDTF">2021-02-28T08:37:37Z</dcterms:modified>
</cp:coreProperties>
</file>